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jPI+KVqWxj4QD+axLNRZW/bLs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5CA095-B4CE-4E30-9CFC-ED9B92AC1392}">
  <a:tblStyle styleId="{4B5CA095-B4CE-4E30-9CFC-ED9B92AC139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83ad75652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b83ad756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71752" l="24873" r="24599" t="15740"/>
          <a:stretch/>
        </p:blipFill>
        <p:spPr>
          <a:xfrm>
            <a:off x="466746" y="484703"/>
            <a:ext cx="3316647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3403" l="4896" r="4051" t="4376"/>
          <a:stretch/>
        </p:blipFill>
        <p:spPr>
          <a:xfrm>
            <a:off x="5075841" y="1076353"/>
            <a:ext cx="3494240" cy="35235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466746" y="2140224"/>
            <a:ext cx="4919512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PT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PADDE | SELFIE | MenSI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612317" y="2635052"/>
            <a:ext cx="315223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Encontros Locais MenSI</a:t>
            </a:r>
            <a:endParaRPr b="0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25 outubro 2021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3554" y="611421"/>
            <a:ext cx="811106" cy="35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8216" y="640535"/>
            <a:ext cx="2030153" cy="27068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540701" y="977024"/>
            <a:ext cx="8035217" cy="45719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35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210" name="Google Shape;210;p35"/>
            <p:cNvPicPr preferRelativeResize="0"/>
            <p:nvPr/>
          </p:nvPicPr>
          <p:blipFill rotWithShape="1">
            <a:blip r:embed="rId3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35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35"/>
          <p:cNvSpPr txBox="1"/>
          <p:nvPr>
            <p:ph type="title"/>
          </p:nvPr>
        </p:nvSpPr>
        <p:spPr>
          <a:xfrm>
            <a:off x="107071" y="564301"/>
            <a:ext cx="8924132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PADDE do Agrupamento </a:t>
            </a:r>
            <a:r>
              <a:rPr b="1"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OBJETIVOS ESPECÍFICOS E AÇÕES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0" y="798576"/>
            <a:ext cx="3420307" cy="643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2000"/>
              <a:buChar char="➔"/>
            </a:pPr>
            <a:r>
              <a:rPr b="1" lang="pt-PT" sz="1600">
                <a:solidFill>
                  <a:srgbClr val="0070C0"/>
                </a:solidFill>
              </a:rPr>
              <a:t>Dimensão Tecnológica</a:t>
            </a:r>
            <a:endParaRPr b="1" sz="1600">
              <a:solidFill>
                <a:srgbClr val="0070C0"/>
              </a:solidFill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455167" y="1345117"/>
            <a:ext cx="852438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Melhorar a organização ao nível dos procedimentos internos de gestão dos equipamentos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Melhorar a cobertura de rede WIFI para os alunos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Dotar as salas de aula das infraestruturas elétricas necessárias à utilização dos equipamentos dos alunos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Sensibilizar para a importância da proteção de dados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Elaboração de um arquivo digital com toda a informação referente aos dispositivos digitais existentes em cada uma das escolas do 1º Ciclo e respetivas normas de utilização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Realização de sessões por estabelecimento (1º Ciclo), sobre a temática da Segurança Digital em articulação com a BE/CRE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Estabelecimento de horário de apoio/atendimento aos EE no âmbito do projeto Escola Digital</a:t>
            </a: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36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224" name="Google Shape;224;p36"/>
            <p:cNvPicPr preferRelativeResize="0"/>
            <p:nvPr/>
          </p:nvPicPr>
          <p:blipFill rotWithShape="1">
            <a:blip r:embed="rId3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6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36"/>
          <p:cNvSpPr txBox="1"/>
          <p:nvPr>
            <p:ph type="title"/>
          </p:nvPr>
        </p:nvSpPr>
        <p:spPr>
          <a:xfrm>
            <a:off x="107071" y="564301"/>
            <a:ext cx="8924132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PADDE do Agrupamento </a:t>
            </a:r>
            <a:r>
              <a:rPr b="1"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OBJETIVOS ESPECÍFICOS E AÇÕES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0" y="798576"/>
            <a:ext cx="3420307" cy="643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2000"/>
              <a:buChar char="➔"/>
            </a:pPr>
            <a:r>
              <a:rPr b="1" lang="pt-PT" sz="1600">
                <a:solidFill>
                  <a:srgbClr val="0070C0"/>
                </a:solidFill>
              </a:rPr>
              <a:t>Dimensão Organizacional</a:t>
            </a:r>
            <a:endParaRPr b="1" sz="1600">
              <a:solidFill>
                <a:srgbClr val="0070C0"/>
              </a:solidFill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499742" y="1442167"/>
            <a:ext cx="85245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Melhorar o nível de proficiência digital dos docentes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Rentabilizar o tempo dos docentes de modo a criar oportunidades para explorar o ensino digital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Criação de uma plataforma agregadora  dos serviços de Suporte Técnico (apoio técnico, pedido de credenciais, comunicação de avarias, etc.)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Criação da</a:t>
            </a:r>
            <a:r>
              <a:rPr b="1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Plataforma do Professor</a:t>
            </a: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centralização dos vários formulários e outros serviços digitais de natureza organizacional/pedagógica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Construção de repositório /Continuação da utilização da Google Drive para a partilha de materiais e recursos pedagógicos, de forma organizada e coerente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Sessões de disseminação em grupo disciplinar/departamento dos conhecimentos e aprendizagens resultantes da formação frequentada pelos docentes</a:t>
            </a:r>
            <a:endParaRPr/>
          </a:p>
          <a:p>
            <a:pPr indent="-160338" lvl="0" marL="160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Sessões de formação em metodologias com recurso a ferramentas  digitais em sala de aula, para práticas de avaliação formativa.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38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238" name="Google Shape;238;p38"/>
            <p:cNvPicPr preferRelativeResize="0"/>
            <p:nvPr/>
          </p:nvPicPr>
          <p:blipFill rotWithShape="1">
            <a:blip r:embed="rId3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8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38"/>
          <p:cNvSpPr txBox="1"/>
          <p:nvPr>
            <p:ph type="title"/>
          </p:nvPr>
        </p:nvSpPr>
        <p:spPr>
          <a:xfrm>
            <a:off x="99980" y="562225"/>
            <a:ext cx="8924132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3" name="Google Shape;243;p38"/>
          <p:cNvGraphicFramePr/>
          <p:nvPr/>
        </p:nvGraphicFramePr>
        <p:xfrm>
          <a:off x="99980" y="5622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{4B5CA095-B4CE-4E30-9CFC-ED9B92AC1392}</a:tableStyleId>
              </a:tblPr>
              <a:tblGrid>
                <a:gridCol w="2983450"/>
                <a:gridCol w="2961225"/>
                <a:gridCol w="2972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SELFIE 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MenSi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160338" lvl="0" marL="1603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Problema transversal a falta de tempo para aprender, experimentar, usar novas ferramentas digitais que agilizem o processo de ensino</a:t>
                      </a:r>
                      <a:endParaRPr/>
                    </a:p>
                    <a:p>
                      <a:pPr indent="-160338" lvl="0" marL="1603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Competências digitais dos alunos</a:t>
                      </a:r>
                      <a:endParaRPr/>
                    </a:p>
                    <a:p>
                      <a:pPr indent="-160338" lvl="0" marL="1603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Competências digitais dos EE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Organizacionais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60338" lvl="0" marL="1603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Partilha nos grupos disciplinares/departamento dos conhecimentos e aprendizagens resultantes da formação dos docentes</a:t>
                      </a:r>
                      <a:endParaRPr/>
                    </a:p>
                    <a:p>
                      <a:pPr indent="-160338" lvl="0" marL="1603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Sessões de formação em metodologias digitais em sala de aula para avaliação formativa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Pedagógicos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60338" lvl="0" marL="1603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Criação de uma plataforma com rubricas de avaliação</a:t>
                      </a:r>
                      <a:endParaRPr/>
                    </a:p>
                    <a:p>
                      <a:pPr indent="-160338" lvl="0" marL="1603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Curadoria de recursos digitais em sala de aula, por grupos disciplinares para autorreflexão sobre as aprendizagens e para feedback entre alunos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pt-PT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que forma a escola Mentora nos poderá ajudar a realizar as nossas atividades de modo a minimizar  ou colmatar as nossas fragilidades? (práticas inovadoras)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4" name="Google Shape;244;p38"/>
          <p:cNvSpPr txBox="1"/>
          <p:nvPr/>
        </p:nvSpPr>
        <p:spPr>
          <a:xfrm>
            <a:off x="3277725" y="722775"/>
            <a:ext cx="25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8"/>
          <p:cNvSpPr/>
          <p:nvPr/>
        </p:nvSpPr>
        <p:spPr>
          <a:xfrm>
            <a:off x="3083425" y="588725"/>
            <a:ext cx="2961300" cy="3078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70C0"/>
              </a:highlight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3960563" y="588725"/>
            <a:ext cx="115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>
                <a:solidFill>
                  <a:schemeClr val="lt1"/>
                </a:solidFill>
              </a:rPr>
              <a:t>PADDE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83ad75652_0_5"/>
          <p:cNvSpPr txBox="1"/>
          <p:nvPr>
            <p:ph idx="1" type="body"/>
          </p:nvPr>
        </p:nvSpPr>
        <p:spPr>
          <a:xfrm>
            <a:off x="2888586" y="1427537"/>
            <a:ext cx="2916791" cy="666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PT" sz="2800">
                <a:solidFill>
                  <a:srgbClr val="000000"/>
                </a:solidFill>
              </a:rPr>
              <a:t>OBRIGADA!</a:t>
            </a:r>
            <a:endParaRPr b="1" sz="2800">
              <a:solidFill>
                <a:srgbClr val="000000"/>
              </a:solidFill>
            </a:endParaRPr>
          </a:p>
        </p:txBody>
      </p:sp>
      <p:pic>
        <p:nvPicPr>
          <p:cNvPr id="252" name="Google Shape;252;gb83ad75652_0_5"/>
          <p:cNvPicPr preferRelativeResize="0"/>
          <p:nvPr/>
        </p:nvPicPr>
        <p:blipFill rotWithShape="1">
          <a:blip r:embed="rId3">
            <a:alphaModFix/>
          </a:blip>
          <a:srcRect b="3403" l="4896" r="4051" t="4376"/>
          <a:stretch/>
        </p:blipFill>
        <p:spPr>
          <a:xfrm>
            <a:off x="3441416" y="2313566"/>
            <a:ext cx="2073337" cy="1960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gb83ad75652_0_5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254" name="Google Shape;254;gb83ad75652_0_5"/>
            <p:cNvPicPr preferRelativeResize="0"/>
            <p:nvPr/>
          </p:nvPicPr>
          <p:blipFill rotWithShape="1">
            <a:blip r:embed="rId4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gb83ad75652_0_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gb83ad75652_0_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gb83ad75652_0_5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gb83ad75652_0_5"/>
          <p:cNvSpPr txBox="1"/>
          <p:nvPr/>
        </p:nvSpPr>
        <p:spPr>
          <a:xfrm>
            <a:off x="107071" y="564301"/>
            <a:ext cx="8924132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P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Equipa MenSi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7317" y="1594131"/>
            <a:ext cx="3971755" cy="222451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/>
          <p:nvPr/>
        </p:nvSpPr>
        <p:spPr>
          <a:xfrm>
            <a:off x="1146934" y="4199197"/>
            <a:ext cx="615461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PT" sz="2700" u="none" cap="none" strike="noStrike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O Sol quando nasce é para TODOS!</a:t>
            </a:r>
            <a:endParaRPr/>
          </a:p>
        </p:txBody>
      </p:sp>
      <p:sp>
        <p:nvSpPr>
          <p:cNvPr id="67" name="Google Shape;67;p5"/>
          <p:cNvSpPr txBox="1"/>
          <p:nvPr/>
        </p:nvSpPr>
        <p:spPr>
          <a:xfrm>
            <a:off x="666452" y="671896"/>
            <a:ext cx="6903227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ESCOLA APRENDENTE E INCLUSIVA</a:t>
            </a:r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>
            <a:off x="55481" y="47219"/>
            <a:ext cx="8975720" cy="436345"/>
            <a:chOff x="72633" y="77699"/>
            <a:chExt cx="8975720" cy="436345"/>
          </a:xfrm>
        </p:grpSpPr>
        <p:pic>
          <p:nvPicPr>
            <p:cNvPr id="69" name="Google Shape;69;p5"/>
            <p:cNvPicPr preferRelativeResize="0"/>
            <p:nvPr/>
          </p:nvPicPr>
          <p:blipFill rotWithShape="1">
            <a:blip r:embed="rId4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5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5"/>
          <p:cNvSpPr txBox="1"/>
          <p:nvPr/>
        </p:nvSpPr>
        <p:spPr>
          <a:xfrm>
            <a:off x="3382471" y="1292315"/>
            <a:ext cx="479877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Somos um Agrupamento TEIP com processos de melhoria contínua. O nosso Projeto Educativo "Marcar a Diferença" valoriza e mobiliza toda a comunidade educativa no caminho da qualidade e na inclusão bem como o sucesso escolar.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Procuramos caminhos individualizados para os processos formativos dos alunos.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 nossa missão é ter uma escola aprendente e inclusiva pois "O Sol quando nasce é para TODOS!". Procuramos prevenir o abandono escolar e a indisciplina, promovendo o sucesso educativo com qualidade.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326572" y="665299"/>
            <a:ext cx="2710543" cy="435585"/>
          </a:xfrm>
          <a:prstGeom prst="rect">
            <a:avLst/>
          </a:prstGeom>
          <a:noFill/>
          <a:ln>
            <a:noFill/>
          </a:ln>
        </p:spPr>
        <p:txBody>
          <a:bodyPr anchorCtr="0" anchor="b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OS NOSSOS ALUNOS</a:t>
            </a:r>
            <a:endParaRPr/>
          </a:p>
        </p:txBody>
      </p:sp>
      <p:grpSp>
        <p:nvGrpSpPr>
          <p:cNvPr id="79" name="Google Shape;79;p9"/>
          <p:cNvGrpSpPr/>
          <p:nvPr/>
        </p:nvGrpSpPr>
        <p:grpSpPr>
          <a:xfrm>
            <a:off x="1986243" y="708233"/>
            <a:ext cx="5395352" cy="3273006"/>
            <a:chOff x="1470" y="204599"/>
            <a:chExt cx="5395352" cy="3273006"/>
          </a:xfrm>
        </p:grpSpPr>
        <p:sp>
          <p:nvSpPr>
            <p:cNvPr id="80" name="Google Shape;80;p9"/>
            <p:cNvSpPr/>
            <p:nvPr/>
          </p:nvSpPr>
          <p:spPr>
            <a:xfrm>
              <a:off x="2030159" y="2139630"/>
              <a:ext cx="1337975" cy="1337975"/>
            </a:xfrm>
            <a:prstGeom prst="ellipse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2226101" y="2335572"/>
              <a:ext cx="946091" cy="946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-PT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1874 alunos</a:t>
              </a: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 rot="10800000">
              <a:off x="469761" y="2617956"/>
              <a:ext cx="1474575" cy="38132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0BCFF"/>
                </a:gs>
                <a:gs pos="100000">
                  <a:srgbClr val="B0D0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1470" y="2433985"/>
              <a:ext cx="936582" cy="74926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9"/>
            <p:cNvSpPr txBox="1"/>
            <p:nvPr/>
          </p:nvSpPr>
          <p:spPr>
            <a:xfrm>
              <a:off x="23415" y="2455930"/>
              <a:ext cx="892692" cy="705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Pré-Escolar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245</a:t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 rot="-9000000">
              <a:off x="669665" y="1871908"/>
              <a:ext cx="1474575" cy="38132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0BCFF"/>
                </a:gs>
                <a:gs pos="100000">
                  <a:srgbClr val="B0D0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300151" y="1319292"/>
              <a:ext cx="936582" cy="74926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9"/>
            <p:cNvSpPr txBox="1"/>
            <p:nvPr/>
          </p:nvSpPr>
          <p:spPr>
            <a:xfrm>
              <a:off x="322096" y="1341237"/>
              <a:ext cx="892692" cy="705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1.º Ciclo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515</a:t>
              </a: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 rot="-7200000">
              <a:off x="1215810" y="1325762"/>
              <a:ext cx="1474575" cy="38132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0BCFF"/>
                </a:gs>
                <a:gs pos="100000">
                  <a:srgbClr val="B0D0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1116163" y="503280"/>
              <a:ext cx="936582" cy="74926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 txBox="1"/>
            <p:nvPr/>
          </p:nvSpPr>
          <p:spPr>
            <a:xfrm>
              <a:off x="1138108" y="525225"/>
              <a:ext cx="892692" cy="705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2.º Ciclo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241</a:t>
              </a: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 rot="-5400000">
              <a:off x="1961859" y="1125859"/>
              <a:ext cx="1474575" cy="38132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0BCFF"/>
                </a:gs>
                <a:gs pos="100000">
                  <a:srgbClr val="B0D0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2086256" y="204599"/>
              <a:ext cx="1225780" cy="74926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2108201" y="226544"/>
              <a:ext cx="1181890" cy="705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3.º Ciclo  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Regular 364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CEFs    40</a:t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rot="-3600000">
              <a:off x="2707907" y="1325762"/>
              <a:ext cx="1474575" cy="38132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0BCFF"/>
                </a:gs>
                <a:gs pos="100000">
                  <a:srgbClr val="B0D0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3345548" y="503280"/>
              <a:ext cx="936582" cy="74926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 txBox="1"/>
            <p:nvPr/>
          </p:nvSpPr>
          <p:spPr>
            <a:xfrm>
              <a:off x="3367493" y="525225"/>
              <a:ext cx="892692" cy="705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Secundário regular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178</a:t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-1800000">
              <a:off x="3254053" y="1871908"/>
              <a:ext cx="1474575" cy="38132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0BCFF"/>
                </a:gs>
                <a:gs pos="100000">
                  <a:srgbClr val="B0D0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4161559" y="1319292"/>
              <a:ext cx="936582" cy="74926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 txBox="1"/>
            <p:nvPr/>
          </p:nvSpPr>
          <p:spPr>
            <a:xfrm>
              <a:off x="4183504" y="1341237"/>
              <a:ext cx="892692" cy="705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Cursos Profissionais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91</a:t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3453956" y="2617956"/>
              <a:ext cx="1474575" cy="381323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0BCFF"/>
                </a:gs>
                <a:gs pos="100000">
                  <a:srgbClr val="B0D0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4460240" y="2433985"/>
              <a:ext cx="936582" cy="74926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 txBox="1"/>
            <p:nvPr/>
          </p:nvSpPr>
          <p:spPr>
            <a:xfrm>
              <a:off x="4482185" y="2455930"/>
              <a:ext cx="892692" cy="705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PT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</a:t>
              </a:r>
              <a:endParaRPr/>
            </a:p>
          </p:txBody>
        </p:sp>
      </p:grpSp>
      <p:sp>
        <p:nvSpPr>
          <p:cNvPr id="103" name="Google Shape;103;p9"/>
          <p:cNvSpPr txBox="1"/>
          <p:nvPr/>
        </p:nvSpPr>
        <p:spPr>
          <a:xfrm>
            <a:off x="139779" y="4185840"/>
            <a:ext cx="8754191" cy="59406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147 alunos</a:t>
            </a:r>
            <a:r>
              <a:rPr b="0" i="0" lang="pt-P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Art. 9 e 10</a:t>
            </a:r>
            <a:endParaRPr b="1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pt-P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Decreto-Lei nº54/2018 de 6 de julho</a:t>
            </a:r>
            <a:endParaRPr b="1" i="0" sz="18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4" name="Google Shape;104;p9"/>
          <p:cNvGrpSpPr/>
          <p:nvPr/>
        </p:nvGrpSpPr>
        <p:grpSpPr>
          <a:xfrm>
            <a:off x="191256" y="104508"/>
            <a:ext cx="8975720" cy="436345"/>
            <a:chOff x="72633" y="77699"/>
            <a:chExt cx="8975720" cy="436345"/>
          </a:xfrm>
        </p:grpSpPr>
        <p:pic>
          <p:nvPicPr>
            <p:cNvPr id="105" name="Google Shape;105;p9"/>
            <p:cNvPicPr preferRelativeResize="0"/>
            <p:nvPr/>
          </p:nvPicPr>
          <p:blipFill rotWithShape="1">
            <a:blip r:embed="rId3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9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-3666480"/>
            <a:ext cx="1583377" cy="2224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Google Shape;115;p2"/>
          <p:cNvGraphicFramePr/>
          <p:nvPr/>
        </p:nvGraphicFramePr>
        <p:xfrm>
          <a:off x="399881" y="93058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{4B5CA095-B4CE-4E30-9CFC-ED9B92AC1392}</a:tableStyleId>
              </a:tblPr>
              <a:tblGrid>
                <a:gridCol w="4430825"/>
                <a:gridCol w="4205450"/>
              </a:tblGrid>
              <a:tr h="232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PT" sz="1100" u="none" cap="none" strike="noStrike">
                          <a:solidFill>
                            <a:srgbClr val="FFFFFF"/>
                          </a:solidFill>
                        </a:rPr>
                        <a:t>Potencialidades</a:t>
                      </a:r>
                      <a:endParaRPr b="1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7775" marB="17775" marR="17775" marL="1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PT" sz="1100" u="none" cap="none" strike="noStrike">
                          <a:solidFill>
                            <a:srgbClr val="FFFFFF"/>
                          </a:solidFill>
                        </a:rPr>
                        <a:t>Fragilidades</a:t>
                      </a:r>
                      <a:endParaRPr b="1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7775" marB="17775" marR="17775" marL="1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1972025">
                <a:tc>
                  <a:txBody>
                    <a:bodyPr/>
                    <a:lstStyle/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Existência de dispositivos móveis para os alunos utilizarem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Existência de hábitos de trabalho colaborativo e de formação entre pares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Participação dos docentes em planos de formação e desenvolvimento profissional em contexto educativo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Existência de formadores/colaboradores “digitais” no Agrupamento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>
                          <a:solidFill>
                            <a:schemeClr val="dk1"/>
                          </a:solidFill>
                        </a:rPr>
                        <a:t>Estratégia do Agrupamento para o E@D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7775" marB="17775" marR="17775" marL="1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pt-P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Falta de tempo para explorar o digital e preparar materiais devido à sobrecarga dos docentes para dar resposta a múltiplas tarefas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pt-P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Envelhecimento/degradação dos equipamentos das salas de aula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pt-P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Insuficiente espaço físico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pt-P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Rede/Internet lenta ou com falhas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pt-P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Insuficiente cobertura de rede WIFI para os alunos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pt-P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Insuficiente assistência técnica/manutenção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pt-P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Práticas de avaliação</a:t>
                      </a:r>
                      <a:endParaRPr/>
                    </a:p>
                    <a:p>
                      <a:pPr indent="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17775" marR="17775" marL="1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CB3"/>
                    </a:solidFill>
                  </a:tcPr>
                </a:tc>
              </a:tr>
              <a:tr h="232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PT" sz="1100" u="none" cap="none" strike="noStrike">
                          <a:solidFill>
                            <a:srgbClr val="FFFFFF"/>
                          </a:solidFill>
                        </a:rPr>
                        <a:t>Oportunidades</a:t>
                      </a:r>
                      <a:endParaRPr b="1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7775" marB="17775" marR="17775" marL="1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PT" sz="1100" u="none" cap="none" strike="noStrike">
                          <a:solidFill>
                            <a:srgbClr val="FFFFFF"/>
                          </a:solidFill>
                        </a:rPr>
                        <a:t>Constrangimentos</a:t>
                      </a:r>
                      <a:endParaRPr b="1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7775" marB="17775" marR="17775" marL="1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BC67"/>
                    </a:solidFill>
                  </a:tcPr>
                </a:tc>
              </a:tr>
              <a:tr h="1566800">
                <a:tc>
                  <a:txBody>
                    <a:bodyPr/>
                    <a:lstStyle/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Projeto Educativo/Plano de Melhoria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Plano de Transição Digital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Programa Escola Digital</a:t>
                      </a:r>
                      <a:endParaRPr sz="1200" u="none" cap="none" strike="noStrike"/>
                    </a:p>
                    <a:p>
                      <a:pPr indent="-1079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•"/>
                      </a:pPr>
                      <a:r>
                        <a:rPr lang="pt-PT" sz="1200"/>
                        <a:t>Plano Escola + 21/23</a:t>
                      </a:r>
                      <a:endParaRPr sz="1200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Abertura da autarquia no apoio ao 1º Ciclo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Disponibilidade das Associações de Pais e Encarregados de Educação </a:t>
                      </a:r>
                      <a:endParaRPr sz="1200" u="none" cap="none" strike="noStrike"/>
                    </a:p>
                  </a:txBody>
                  <a:tcPr marT="17775" marB="17775" marR="17775" marL="1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1FB"/>
                    </a:solidFill>
                  </a:tcPr>
                </a:tc>
                <a:tc>
                  <a:txBody>
                    <a:bodyPr/>
                    <a:lstStyle/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Verbas insuficientes para contratação de mais serviços de manutenção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Múltiplas solicitações e burocratização dos processos 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Extensão dos programas curriculares</a:t>
                      </a:r>
                      <a:endParaRPr sz="1200" u="none" cap="none" strike="noStrike"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Baixas competências digitais das famílias</a:t>
                      </a:r>
                      <a:endParaRPr/>
                    </a:p>
                    <a:p>
                      <a:pPr indent="-101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pt-PT" sz="1200" u="none" cap="none" strike="noStrike"/>
                        <a:t>Acesso limitado dos alunos à internet, em casa</a:t>
                      </a:r>
                      <a:endParaRPr sz="1200" u="none" cap="none" strike="noStrike"/>
                    </a:p>
                  </a:txBody>
                  <a:tcPr marT="17775" marB="17775" marR="17775" marL="1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E7"/>
                    </a:solidFill>
                  </a:tcPr>
                </a:tc>
              </a:tr>
            </a:tbl>
          </a:graphicData>
        </a:graphic>
      </p:graphicFrame>
      <p:sp>
        <p:nvSpPr>
          <p:cNvPr id="116" name="Google Shape;116;p2"/>
          <p:cNvSpPr txBox="1"/>
          <p:nvPr/>
        </p:nvSpPr>
        <p:spPr>
          <a:xfrm rot="-5400000">
            <a:off x="-546931" y="1567813"/>
            <a:ext cx="1893626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PT" sz="11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FATORES INTERNOS</a:t>
            </a:r>
            <a:br>
              <a:rPr b="1" i="0" lang="pt-PT" sz="11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1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 rot="-5400000">
            <a:off x="-471828" y="3855371"/>
            <a:ext cx="1719532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PT" sz="11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FATORES EXTERNOS</a:t>
            </a:r>
            <a:br>
              <a:rPr b="1" i="0" lang="pt-PT" sz="11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1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119070" y="2759152"/>
            <a:ext cx="1137694" cy="707886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029809" y="2948157"/>
            <a:ext cx="1316216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Análise SWOT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2"/>
          <p:cNvGrpSpPr/>
          <p:nvPr/>
        </p:nvGrpSpPr>
        <p:grpSpPr>
          <a:xfrm>
            <a:off x="55481" y="47219"/>
            <a:ext cx="8975720" cy="436345"/>
            <a:chOff x="72633" y="77699"/>
            <a:chExt cx="8975720" cy="436345"/>
          </a:xfrm>
        </p:grpSpPr>
        <p:pic>
          <p:nvPicPr>
            <p:cNvPr id="121" name="Google Shape;121;p2"/>
            <p:cNvPicPr preferRelativeResize="0"/>
            <p:nvPr/>
          </p:nvPicPr>
          <p:blipFill rotWithShape="1">
            <a:blip r:embed="rId4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"/>
          <p:cNvSpPr txBox="1"/>
          <p:nvPr/>
        </p:nvSpPr>
        <p:spPr>
          <a:xfrm>
            <a:off x="329511" y="465422"/>
            <a:ext cx="82351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 global dos dados do Selfie integrando o ensino à distância e check 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372236" y="1189922"/>
            <a:ext cx="4830943" cy="37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b="1" lang="pt-PT" sz="1300">
                <a:solidFill>
                  <a:srgbClr val="000000"/>
                </a:solidFill>
              </a:rPr>
              <a:t>Pedagogia:  Apoios e Recursos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b="1" lang="pt-PT" sz="1300">
                <a:solidFill>
                  <a:srgbClr val="000000"/>
                </a:solidFill>
              </a:rPr>
              <a:t>Pedagogia: aplicação em sala de aula - Adaptação  às necessidades dos alunos</a:t>
            </a:r>
            <a:br>
              <a:rPr b="1" lang="pt-PT" sz="1300">
                <a:solidFill>
                  <a:srgbClr val="000000"/>
                </a:solidFill>
              </a:rPr>
            </a:br>
            <a:r>
              <a:rPr b="1" lang="pt-PT" sz="1300">
                <a:solidFill>
                  <a:srgbClr val="000000"/>
                </a:solidFill>
              </a:rPr>
              <a:t>Desenvolvimento profissional contínuo: Trabalho colaborativo e partilha de experiências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pt-PT" sz="1300">
                <a:solidFill>
                  <a:srgbClr val="000000"/>
                </a:solidFill>
              </a:rPr>
              <a:t>Organizacional: Área Liderança - Tempo para explorar o Digital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pt-PT" sz="1300">
                <a:solidFill>
                  <a:srgbClr val="000000"/>
                </a:solidFill>
              </a:rPr>
              <a:t>Pedagogia: Práticas de avaliação - Feedback e Reflexão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pt-PT" sz="1300">
                <a:solidFill>
                  <a:srgbClr val="000000"/>
                </a:solidFill>
              </a:rPr>
              <a:t>Infraestruturas e Equipamentos: quase todas as áreas no 1º Ciclo; WIFI dos alunos - restantes Ciclos; Acesso à Internet e Competências digitais das famílias</a:t>
            </a:r>
            <a:endParaRPr b="1" sz="1300">
              <a:solidFill>
                <a:srgbClr val="000000"/>
              </a:solidFill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114158" y="835239"/>
            <a:ext cx="5209208" cy="369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P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Análise das áreas de A a H e “Outras Áreas”, incluindo E@D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-81146" y="1189922"/>
            <a:ext cx="177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500"/>
              <a:buFont typeface="Arial"/>
              <a:buChar char="➔"/>
            </a:pPr>
            <a:r>
              <a:rPr b="1" i="0" lang="pt-PT" sz="15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Áreas fortes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0" y="2579524"/>
            <a:ext cx="251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500"/>
              <a:buFont typeface="Arial"/>
              <a:buChar char="➔"/>
            </a:pPr>
            <a:r>
              <a:rPr b="1" i="0" lang="pt-PT" sz="15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Áreas críticas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6593" l="31900" r="31478" t="8003"/>
          <a:stretch/>
        </p:blipFill>
        <p:spPr>
          <a:xfrm>
            <a:off x="5073706" y="524795"/>
            <a:ext cx="3984402" cy="4524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6"/>
          <p:cNvGrpSpPr/>
          <p:nvPr/>
        </p:nvGrpSpPr>
        <p:grpSpPr>
          <a:xfrm>
            <a:off x="55481" y="47219"/>
            <a:ext cx="8975720" cy="436345"/>
            <a:chOff x="72633" y="77699"/>
            <a:chExt cx="8975720" cy="436345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4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6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6"/>
          <p:cNvSpPr txBox="1"/>
          <p:nvPr/>
        </p:nvSpPr>
        <p:spPr>
          <a:xfrm>
            <a:off x="114160" y="545673"/>
            <a:ext cx="5209208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P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Diagnóstico - Resultados do SELFIE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2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2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 txBox="1"/>
          <p:nvPr/>
        </p:nvSpPr>
        <p:spPr>
          <a:xfrm>
            <a:off x="2068717" y="486220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 EDD – Aspetos relevantes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93447" l="0" r="0" t="0"/>
          <a:stretch/>
        </p:blipFill>
        <p:spPr>
          <a:xfrm>
            <a:off x="0" y="892202"/>
            <a:ext cx="8460586" cy="302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32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151" name="Google Shape;151;p32"/>
            <p:cNvPicPr preferRelativeResize="0"/>
            <p:nvPr/>
          </p:nvPicPr>
          <p:blipFill rotWithShape="1">
            <a:blip r:embed="rId4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32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32"/>
          <p:cNvSpPr txBox="1"/>
          <p:nvPr>
            <p:ph type="title"/>
          </p:nvPr>
        </p:nvSpPr>
        <p:spPr>
          <a:xfrm>
            <a:off x="107071" y="576149"/>
            <a:ext cx="8917041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EDD - Aspetos relevantes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3">
            <a:alphaModFix/>
          </a:blip>
          <a:srcRect b="66714" l="0" r="0" t="27941"/>
          <a:stretch/>
        </p:blipFill>
        <p:spPr>
          <a:xfrm>
            <a:off x="11212" y="2044920"/>
            <a:ext cx="8460586" cy="24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 b="31987" l="0" r="0" t="63106"/>
          <a:stretch/>
        </p:blipFill>
        <p:spPr>
          <a:xfrm>
            <a:off x="-24809" y="3468682"/>
            <a:ext cx="8460586" cy="22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 rotWithShape="1">
          <a:blip r:embed="rId3">
            <a:alphaModFix/>
          </a:blip>
          <a:srcRect b="74055" l="0" r="0" t="8633"/>
          <a:stretch/>
        </p:blipFill>
        <p:spPr>
          <a:xfrm>
            <a:off x="446395" y="1171838"/>
            <a:ext cx="8460586" cy="79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 b="39505" l="0" r="0" t="32749"/>
          <a:stretch/>
        </p:blipFill>
        <p:spPr>
          <a:xfrm>
            <a:off x="446395" y="2143421"/>
            <a:ext cx="8460586" cy="128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 rotWithShape="1">
          <a:blip r:embed="rId3">
            <a:alphaModFix/>
          </a:blip>
          <a:srcRect b="0" l="0" r="0" t="69625"/>
          <a:stretch/>
        </p:blipFill>
        <p:spPr>
          <a:xfrm>
            <a:off x="404781" y="3644210"/>
            <a:ext cx="8460586" cy="140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3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3"/>
          <p:cNvSpPr txBox="1"/>
          <p:nvPr>
            <p:ph idx="1" type="body"/>
          </p:nvPr>
        </p:nvSpPr>
        <p:spPr>
          <a:xfrm>
            <a:off x="37627" y="1134462"/>
            <a:ext cx="8818880" cy="37102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rPr b="1" lang="pt-PT" sz="19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“Ensinar todos, respeitar a diferença, potenciar a aprendizagem na diversidade” </a:t>
            </a:r>
            <a:endParaRPr b="1" sz="1900">
              <a:solidFill>
                <a:srgbClr val="FF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88913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pt-P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competências digitais em todos os setores da comunidade educativa, sensibilizando para a utilização dos recursos digitais desde o Pré-Escolar.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613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46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8913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Char char="•"/>
            </a:pPr>
            <a:r>
              <a:rPr lang="pt-P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Potenciar, através do digital, o encontro de novos caminhos e diferentes abordagens que respondam à diversidade e às singularidades das crianças e jovens que frequentam o Agrupamento.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613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46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8913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</a:pPr>
            <a:r>
              <a:rPr lang="pt-P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Capacitar a comunidade educativa para a utilização dos equipamentos digitais disponíveis.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3"/>
          <p:cNvSpPr txBox="1"/>
          <p:nvPr>
            <p:ph type="title"/>
          </p:nvPr>
        </p:nvSpPr>
        <p:spPr>
          <a:xfrm>
            <a:off x="107071" y="564301"/>
            <a:ext cx="8917044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PADDE do Agrupamento </a:t>
            </a:r>
            <a:r>
              <a:rPr b="1"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OBJETIVOS GERAIS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33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170" name="Google Shape;170;p33"/>
            <p:cNvPicPr preferRelativeResize="0"/>
            <p:nvPr/>
          </p:nvPicPr>
          <p:blipFill rotWithShape="1">
            <a:blip r:embed="rId3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3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4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1654967" y="1128488"/>
            <a:ext cx="5584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Char char="➔"/>
            </a:pPr>
            <a:r>
              <a:rPr b="1" lang="pt-PT" sz="2000">
                <a:solidFill>
                  <a:srgbClr val="0070C0"/>
                </a:solidFill>
              </a:rPr>
              <a:t>Dimensão Tecnológica</a:t>
            </a:r>
            <a:r>
              <a:rPr lang="pt-PT" sz="2000">
                <a:solidFill>
                  <a:srgbClr val="0070C0"/>
                </a:solidFill>
              </a:rPr>
              <a:t> </a:t>
            </a:r>
            <a:endParaRPr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PT" sz="2000">
                <a:solidFill>
                  <a:schemeClr val="dk1"/>
                </a:solidFill>
              </a:rPr>
              <a:t>      1.1. Infraestruturas e Equipamento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2000"/>
              <a:buChar char="➔"/>
            </a:pPr>
            <a:r>
              <a:rPr b="1" lang="pt-PT" sz="2000">
                <a:solidFill>
                  <a:srgbClr val="0070C0"/>
                </a:solidFill>
              </a:rPr>
              <a:t>Dimensão Pedagógica</a:t>
            </a: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PT" sz="2000">
                <a:solidFill>
                  <a:schemeClr val="dk1"/>
                </a:solidFill>
              </a:rPr>
              <a:t>      2.2. Ensino e aprendizagem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PT" sz="2000">
                <a:solidFill>
                  <a:schemeClr val="dk1"/>
                </a:solidFill>
              </a:rPr>
              <a:t>      2.3. Práticas de Avaliação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2000"/>
              <a:buChar char="➔"/>
            </a:pPr>
            <a:r>
              <a:rPr b="1" lang="pt-PT" sz="2000">
                <a:solidFill>
                  <a:srgbClr val="0070C0"/>
                </a:solidFill>
              </a:rPr>
              <a:t>Dimensão Organizacional</a:t>
            </a: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PT" sz="2000">
                <a:solidFill>
                  <a:schemeClr val="dk1"/>
                </a:solidFill>
              </a:rPr>
              <a:t>      3.2. Liderança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81" name="Google Shape;181;p34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182" name="Google Shape;182;p34"/>
            <p:cNvPicPr preferRelativeResize="0"/>
            <p:nvPr/>
          </p:nvPicPr>
          <p:blipFill rotWithShape="1">
            <a:blip r:embed="rId3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4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34"/>
          <p:cNvSpPr txBox="1"/>
          <p:nvPr>
            <p:ph type="title"/>
          </p:nvPr>
        </p:nvSpPr>
        <p:spPr>
          <a:xfrm>
            <a:off x="107071" y="564303"/>
            <a:ext cx="8917044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PADDE do Agrupamento </a:t>
            </a:r>
            <a:r>
              <a:rPr b="1"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DIMENSÕES E ÁREAS  PRIORITÁRIAS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/>
        </p:nvSpPr>
        <p:spPr>
          <a:xfrm>
            <a:off x="2158409" y="-9369792"/>
            <a:ext cx="45773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rgbClr val="46464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Pontos fortes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2286000" y="-226787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37"/>
          <p:cNvGrpSpPr/>
          <p:nvPr/>
        </p:nvGrpSpPr>
        <p:grpSpPr>
          <a:xfrm>
            <a:off x="48393" y="47219"/>
            <a:ext cx="8975720" cy="436345"/>
            <a:chOff x="72633" y="77699"/>
            <a:chExt cx="8975720" cy="436345"/>
          </a:xfrm>
        </p:grpSpPr>
        <p:pic>
          <p:nvPicPr>
            <p:cNvPr id="194" name="Google Shape;194;p37"/>
            <p:cNvPicPr preferRelativeResize="0"/>
            <p:nvPr/>
          </p:nvPicPr>
          <p:blipFill rotWithShape="1">
            <a:blip r:embed="rId3">
              <a:alphaModFix/>
            </a:blip>
            <a:srcRect b="71752" l="24873" r="24599" t="15740"/>
            <a:stretch/>
          </p:blipFill>
          <p:spPr>
            <a:xfrm>
              <a:off x="72633" y="77699"/>
              <a:ext cx="2631548" cy="397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6188" y="186887"/>
              <a:ext cx="643561" cy="282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995" y="209987"/>
              <a:ext cx="1610797" cy="21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37"/>
            <p:cNvSpPr txBox="1"/>
            <p:nvPr/>
          </p:nvSpPr>
          <p:spPr>
            <a:xfrm>
              <a:off x="131312" y="468325"/>
              <a:ext cx="8917041" cy="45719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37"/>
          <p:cNvSpPr txBox="1"/>
          <p:nvPr>
            <p:ph type="title"/>
          </p:nvPr>
        </p:nvSpPr>
        <p:spPr>
          <a:xfrm>
            <a:off x="107071" y="564301"/>
            <a:ext cx="8924132" cy="360763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PADDE do Agrupamento </a:t>
            </a:r>
            <a:r>
              <a:rPr b="1" lang="pt-P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OBJETIVOS ESPECÍFICOS E AÇÕES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0" y="798576"/>
            <a:ext cx="3420307" cy="643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2000"/>
              <a:buChar char="➔"/>
            </a:pPr>
            <a:r>
              <a:rPr b="1" lang="pt-PT" sz="1600">
                <a:solidFill>
                  <a:srgbClr val="0070C0"/>
                </a:solidFill>
              </a:rPr>
              <a:t>Dimensão Pedagógica</a:t>
            </a:r>
            <a:endParaRPr b="1" sz="1600">
              <a:solidFill>
                <a:srgbClr val="0070C0"/>
              </a:solidFill>
            </a:endParaRPr>
          </a:p>
        </p:txBody>
      </p:sp>
      <p:sp>
        <p:nvSpPr>
          <p:cNvPr id="200" name="Google Shape;200;p37"/>
          <p:cNvSpPr/>
          <p:nvPr/>
        </p:nvSpPr>
        <p:spPr>
          <a:xfrm>
            <a:off x="457201" y="1287339"/>
            <a:ext cx="8524385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1600" lvl="0" marL="920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Consolidar as competências digitais desenvolvidas no E@D em todos os níveis de ensino (disponibilização de materiais e tarefas através das Classroom / ClassDojo)</a:t>
            </a:r>
            <a:endParaRPr/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Aumentar as competências digitais dos Encarregados de Educação / famílias / cursos EFA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Criar</a:t>
            </a:r>
            <a:endParaRPr/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Promover sessões de sensibilização sobre segurança e literacia digital para os cursos EFA, em articulação com a BE / CRE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Projeto ERASMUS+ KEEP IN TOUCH (kit) - Innovative tools to build digital education readiness in Early Childhood Education</a:t>
            </a:r>
            <a:endParaRPr/>
          </a:p>
          <a:p>
            <a:pPr indent="-10795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Projeto MenSi - Mentoring for School Improvement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7"/>
          <p:cNvSpPr/>
          <p:nvPr/>
        </p:nvSpPr>
        <p:spPr>
          <a:xfrm>
            <a:off x="1173126" y="2404562"/>
            <a:ext cx="1112874" cy="650756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7"/>
          <p:cNvSpPr/>
          <p:nvPr/>
        </p:nvSpPr>
        <p:spPr>
          <a:xfrm>
            <a:off x="2062041" y="2132114"/>
            <a:ext cx="6917511" cy="1569660"/>
          </a:xfrm>
          <a:prstGeom prst="rect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98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Recursos de avaliação digitais  (selecionar da base de dados existente  e criar novos)</a:t>
            </a:r>
            <a:endParaRPr/>
          </a:p>
          <a:p>
            <a:pPr indent="0" lvl="0" marL="2698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Plataformas com rubricas de avaliação por tipologia de atividade</a:t>
            </a:r>
            <a:endParaRPr/>
          </a:p>
          <a:p>
            <a:pPr indent="0" lvl="0" marL="2698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Curadoria de recursos digitais em sala de aula, por grupo disciplinar, por feedback e autorreflexão das aprendizagens através das plataformas digitais europeias (eTwinning, Milage+, blogs,entre outros)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Andreza Ribeiro</dc:creator>
</cp:coreProperties>
</file>